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375" r:id="rId2"/>
    <p:sldId id="395" r:id="rId3"/>
    <p:sldId id="393" r:id="rId4"/>
    <p:sldId id="396" r:id="rId5"/>
    <p:sldId id="399" r:id="rId6"/>
    <p:sldId id="398" r:id="rId7"/>
    <p:sldId id="400" r:id="rId8"/>
  </p:sldIdLst>
  <p:sldSz cx="12192000" cy="6858000"/>
  <p:notesSz cx="6797675" cy="9929813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" initials="m" lastIdx="1" clrIdx="0">
    <p:extLst>
      <p:ext uri="{19B8F6BF-5375-455C-9EA6-DF929625EA0E}">
        <p15:presenceInfo xmlns:p15="http://schemas.microsoft.com/office/powerpoint/2012/main" userId="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876C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3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EADAF1-2A7B-4A93-A25F-C73C6D3D56DA}" type="doc">
      <dgm:prSet loTypeId="urn:microsoft.com/office/officeart/2005/8/layout/lProcess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18F17440-78FB-4F19-B53E-3767B81E3DD5}">
      <dgm:prSet custT="1"/>
      <dgm:spPr/>
      <dgm:t>
        <a:bodyPr/>
        <a:lstStyle/>
        <a:p>
          <a:pPr algn="r" rtl="0"/>
          <a:r>
            <a:rPr lang="en-GB" sz="2000" dirty="0" smtClean="0">
              <a:latin typeface="Arial" panose="020B0604020202020204" pitchFamily="34" charset="0"/>
              <a:cs typeface="Arial" panose="020B0604020202020204" pitchFamily="34" charset="0"/>
            </a:rPr>
            <a:t>Better access to care</a:t>
          </a:r>
          <a:endParaRPr lang="en-GB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3DC83E-F327-411F-A68D-74830168472B}" type="parTrans" cxnId="{2F8DB360-B19E-4442-B216-F73C6FDA73D0}">
      <dgm:prSet/>
      <dgm:spPr/>
      <dgm:t>
        <a:bodyPr/>
        <a:lstStyle/>
        <a:p>
          <a:endParaRPr lang="en-GB" sz="2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6E7DDA-44E1-42EF-9209-15F1F3124D3E}" type="sibTrans" cxnId="{2F8DB360-B19E-4442-B216-F73C6FDA73D0}">
      <dgm:prSet/>
      <dgm:spPr/>
      <dgm:t>
        <a:bodyPr/>
        <a:lstStyle/>
        <a:p>
          <a:endParaRPr lang="en-GB" sz="2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8C5B04-B7F7-4979-AF6D-27CABF561EDF}">
      <dgm:prSet custT="1"/>
      <dgm:spPr/>
      <dgm:t>
        <a:bodyPr/>
        <a:lstStyle/>
        <a:p>
          <a:pPr algn="r" rtl="0"/>
          <a:r>
            <a:rPr lang="en-GB" sz="2000" smtClean="0">
              <a:latin typeface="Arial" panose="020B0604020202020204" pitchFamily="34" charset="0"/>
              <a:cs typeface="Arial" panose="020B0604020202020204" pitchFamily="34" charset="0"/>
            </a:rPr>
            <a:t>Better user experience</a:t>
          </a:r>
          <a:endParaRPr lang="en-GB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186FD6-E0F7-4324-9DC1-7449A8C72A2C}" type="parTrans" cxnId="{481C668A-D840-4E10-9DB3-0E26C9BB195D}">
      <dgm:prSet/>
      <dgm:spPr/>
      <dgm:t>
        <a:bodyPr/>
        <a:lstStyle/>
        <a:p>
          <a:endParaRPr lang="en-GB" sz="2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89632D-8680-49BF-A658-81C1DA270DB1}" type="sibTrans" cxnId="{481C668A-D840-4E10-9DB3-0E26C9BB195D}">
      <dgm:prSet/>
      <dgm:spPr/>
      <dgm:t>
        <a:bodyPr/>
        <a:lstStyle/>
        <a:p>
          <a:endParaRPr lang="en-GB" sz="2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A22864-45DA-47F0-9766-0E99F38734A4}">
      <dgm:prSet custT="1"/>
      <dgm:spPr/>
      <dgm:t>
        <a:bodyPr/>
        <a:lstStyle/>
        <a:p>
          <a:pPr algn="r" rtl="0"/>
          <a:r>
            <a:rPr lang="en-GB" sz="2000" smtClean="0">
              <a:latin typeface="Arial" panose="020B0604020202020204" pitchFamily="34" charset="0"/>
              <a:cs typeface="Arial" panose="020B0604020202020204" pitchFamily="34" charset="0"/>
            </a:rPr>
            <a:t>Better financial protection</a:t>
          </a:r>
          <a:endParaRPr lang="en-GB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5F7296-2D1F-4E85-9766-618AF475DB3C}" type="parTrans" cxnId="{F0874AB1-E004-44CD-83BB-CB09F9EAC966}">
      <dgm:prSet/>
      <dgm:spPr/>
      <dgm:t>
        <a:bodyPr/>
        <a:lstStyle/>
        <a:p>
          <a:endParaRPr lang="en-GB" sz="2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3C1217-CC73-443D-B075-B82F94E7B2E4}" type="sibTrans" cxnId="{F0874AB1-E004-44CD-83BB-CB09F9EAC966}">
      <dgm:prSet/>
      <dgm:spPr/>
      <dgm:t>
        <a:bodyPr/>
        <a:lstStyle/>
        <a:p>
          <a:endParaRPr lang="en-GB" sz="2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089793-4975-4999-A52B-651EE91730DA}" type="pres">
      <dgm:prSet presAssocID="{6EEADAF1-2A7B-4A93-A25F-C73C6D3D56D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E6596CC-A13F-4946-83FF-C16B16B18351}" type="pres">
      <dgm:prSet presAssocID="{18F17440-78FB-4F19-B53E-3767B81E3DD5}" presName="horFlow" presStyleCnt="0"/>
      <dgm:spPr/>
      <dgm:t>
        <a:bodyPr/>
        <a:lstStyle/>
        <a:p>
          <a:endParaRPr lang="en-US"/>
        </a:p>
      </dgm:t>
    </dgm:pt>
    <dgm:pt modelId="{B4998F7A-9161-4387-AB5F-2166D0E85277}" type="pres">
      <dgm:prSet presAssocID="{18F17440-78FB-4F19-B53E-3767B81E3DD5}" presName="bigChev" presStyleLbl="node1" presStyleIdx="0" presStyleCnt="3" custScaleX="251907" custLinFactNeighborX="314" custLinFactNeighborY="207"/>
      <dgm:spPr/>
      <dgm:t>
        <a:bodyPr/>
        <a:lstStyle/>
        <a:p>
          <a:endParaRPr lang="en-GB"/>
        </a:p>
      </dgm:t>
    </dgm:pt>
    <dgm:pt modelId="{0EEA75ED-6D39-4516-8E97-D13611EF628E}" type="pres">
      <dgm:prSet presAssocID="{18F17440-78FB-4F19-B53E-3767B81E3DD5}" presName="vSp" presStyleCnt="0"/>
      <dgm:spPr/>
      <dgm:t>
        <a:bodyPr/>
        <a:lstStyle/>
        <a:p>
          <a:endParaRPr lang="en-US"/>
        </a:p>
      </dgm:t>
    </dgm:pt>
    <dgm:pt modelId="{0EBA0EAE-2F21-4E85-92C9-50E6977BE50C}" type="pres">
      <dgm:prSet presAssocID="{F98C5B04-B7F7-4979-AF6D-27CABF561EDF}" presName="horFlow" presStyleCnt="0"/>
      <dgm:spPr/>
      <dgm:t>
        <a:bodyPr/>
        <a:lstStyle/>
        <a:p>
          <a:endParaRPr lang="en-US"/>
        </a:p>
      </dgm:t>
    </dgm:pt>
    <dgm:pt modelId="{F668D32E-F538-4EFB-9EF2-9FE4BA3FCB38}" type="pres">
      <dgm:prSet presAssocID="{F98C5B04-B7F7-4979-AF6D-27CABF561EDF}" presName="bigChev" presStyleLbl="node1" presStyleIdx="1" presStyleCnt="3" custScaleX="252217" custLinFactNeighborX="159" custLinFactNeighborY="-2731"/>
      <dgm:spPr/>
      <dgm:t>
        <a:bodyPr/>
        <a:lstStyle/>
        <a:p>
          <a:endParaRPr lang="en-US"/>
        </a:p>
      </dgm:t>
    </dgm:pt>
    <dgm:pt modelId="{C631CD4A-20CE-4034-B6C4-75BB7DA2A6A8}" type="pres">
      <dgm:prSet presAssocID="{F98C5B04-B7F7-4979-AF6D-27CABF561EDF}" presName="vSp" presStyleCnt="0"/>
      <dgm:spPr/>
      <dgm:t>
        <a:bodyPr/>
        <a:lstStyle/>
        <a:p>
          <a:endParaRPr lang="en-US"/>
        </a:p>
      </dgm:t>
    </dgm:pt>
    <dgm:pt modelId="{1BA63240-BE5B-451D-B40C-D46C492946A5}" type="pres">
      <dgm:prSet presAssocID="{F3A22864-45DA-47F0-9766-0E99F38734A4}" presName="horFlow" presStyleCnt="0"/>
      <dgm:spPr/>
      <dgm:t>
        <a:bodyPr/>
        <a:lstStyle/>
        <a:p>
          <a:endParaRPr lang="en-US"/>
        </a:p>
      </dgm:t>
    </dgm:pt>
    <dgm:pt modelId="{65F66A6B-97A1-4A91-BEA6-29E9A8CA017F}" type="pres">
      <dgm:prSet presAssocID="{F3A22864-45DA-47F0-9766-0E99F38734A4}" presName="bigChev" presStyleLbl="node1" presStyleIdx="2" presStyleCnt="3" custScaleX="251754"/>
      <dgm:spPr/>
      <dgm:t>
        <a:bodyPr/>
        <a:lstStyle/>
        <a:p>
          <a:endParaRPr lang="en-US"/>
        </a:p>
      </dgm:t>
    </dgm:pt>
  </dgm:ptLst>
  <dgm:cxnLst>
    <dgm:cxn modelId="{1BE7F0A3-780A-4C91-BA93-EDD424DDFF99}" type="presOf" srcId="{6EEADAF1-2A7B-4A93-A25F-C73C6D3D56DA}" destId="{DA089793-4975-4999-A52B-651EE91730DA}" srcOrd="0" destOrd="0" presId="urn:microsoft.com/office/officeart/2005/8/layout/lProcess3"/>
    <dgm:cxn modelId="{F0874AB1-E004-44CD-83BB-CB09F9EAC966}" srcId="{6EEADAF1-2A7B-4A93-A25F-C73C6D3D56DA}" destId="{F3A22864-45DA-47F0-9766-0E99F38734A4}" srcOrd="2" destOrd="0" parTransId="{645F7296-2D1F-4E85-9766-618AF475DB3C}" sibTransId="{963C1217-CC73-443D-B075-B82F94E7B2E4}"/>
    <dgm:cxn modelId="{2F8DB360-B19E-4442-B216-F73C6FDA73D0}" srcId="{6EEADAF1-2A7B-4A93-A25F-C73C6D3D56DA}" destId="{18F17440-78FB-4F19-B53E-3767B81E3DD5}" srcOrd="0" destOrd="0" parTransId="{323DC83E-F327-411F-A68D-74830168472B}" sibTransId="{AE6E7DDA-44E1-42EF-9209-15F1F3124D3E}"/>
    <dgm:cxn modelId="{12CB3FC8-5607-4CCE-9973-102E615545ED}" type="presOf" srcId="{F3A22864-45DA-47F0-9766-0E99F38734A4}" destId="{65F66A6B-97A1-4A91-BEA6-29E9A8CA017F}" srcOrd="0" destOrd="0" presId="urn:microsoft.com/office/officeart/2005/8/layout/lProcess3"/>
    <dgm:cxn modelId="{5A5A2D13-1D0E-428B-9F4F-D09AB28FDE45}" type="presOf" srcId="{18F17440-78FB-4F19-B53E-3767B81E3DD5}" destId="{B4998F7A-9161-4387-AB5F-2166D0E85277}" srcOrd="0" destOrd="0" presId="urn:microsoft.com/office/officeart/2005/8/layout/lProcess3"/>
    <dgm:cxn modelId="{113FBE2B-1035-4792-AD84-304447FF2EDD}" type="presOf" srcId="{F98C5B04-B7F7-4979-AF6D-27CABF561EDF}" destId="{F668D32E-F538-4EFB-9EF2-9FE4BA3FCB38}" srcOrd="0" destOrd="0" presId="urn:microsoft.com/office/officeart/2005/8/layout/lProcess3"/>
    <dgm:cxn modelId="{481C668A-D840-4E10-9DB3-0E26C9BB195D}" srcId="{6EEADAF1-2A7B-4A93-A25F-C73C6D3D56DA}" destId="{F98C5B04-B7F7-4979-AF6D-27CABF561EDF}" srcOrd="1" destOrd="0" parTransId="{F7186FD6-E0F7-4324-9DC1-7449A8C72A2C}" sibTransId="{3B89632D-8680-49BF-A658-81C1DA270DB1}"/>
    <dgm:cxn modelId="{BB5644B7-F6E4-4B7C-868E-1547ECF561A0}" type="presParOf" srcId="{DA089793-4975-4999-A52B-651EE91730DA}" destId="{CE6596CC-A13F-4946-83FF-C16B16B18351}" srcOrd="0" destOrd="0" presId="urn:microsoft.com/office/officeart/2005/8/layout/lProcess3"/>
    <dgm:cxn modelId="{25929CB7-82FB-498A-BFBD-8C0B2D24DFDF}" type="presParOf" srcId="{CE6596CC-A13F-4946-83FF-C16B16B18351}" destId="{B4998F7A-9161-4387-AB5F-2166D0E85277}" srcOrd="0" destOrd="0" presId="urn:microsoft.com/office/officeart/2005/8/layout/lProcess3"/>
    <dgm:cxn modelId="{3FEF07DB-3B67-4E49-862C-7FEE734B7D8B}" type="presParOf" srcId="{DA089793-4975-4999-A52B-651EE91730DA}" destId="{0EEA75ED-6D39-4516-8E97-D13611EF628E}" srcOrd="1" destOrd="0" presId="urn:microsoft.com/office/officeart/2005/8/layout/lProcess3"/>
    <dgm:cxn modelId="{7F7E9376-CD4D-4D64-8877-306A4CF695B9}" type="presParOf" srcId="{DA089793-4975-4999-A52B-651EE91730DA}" destId="{0EBA0EAE-2F21-4E85-92C9-50E6977BE50C}" srcOrd="2" destOrd="0" presId="urn:microsoft.com/office/officeart/2005/8/layout/lProcess3"/>
    <dgm:cxn modelId="{D968DF5B-8256-4687-9BE6-C4F1D77B7226}" type="presParOf" srcId="{0EBA0EAE-2F21-4E85-92C9-50E6977BE50C}" destId="{F668D32E-F538-4EFB-9EF2-9FE4BA3FCB38}" srcOrd="0" destOrd="0" presId="urn:microsoft.com/office/officeart/2005/8/layout/lProcess3"/>
    <dgm:cxn modelId="{EB4F9972-1F47-4BE2-B6DE-115DC4D944CD}" type="presParOf" srcId="{DA089793-4975-4999-A52B-651EE91730DA}" destId="{C631CD4A-20CE-4034-B6C4-75BB7DA2A6A8}" srcOrd="3" destOrd="0" presId="urn:microsoft.com/office/officeart/2005/8/layout/lProcess3"/>
    <dgm:cxn modelId="{D22FD2ED-92A7-449F-9E68-292873BDF9E1}" type="presParOf" srcId="{DA089793-4975-4999-A52B-651EE91730DA}" destId="{1BA63240-BE5B-451D-B40C-D46C492946A5}" srcOrd="4" destOrd="0" presId="urn:microsoft.com/office/officeart/2005/8/layout/lProcess3"/>
    <dgm:cxn modelId="{91BB106B-49EC-4B18-847B-2B8860B0A5AE}" type="presParOf" srcId="{1BA63240-BE5B-451D-B40C-D46C492946A5}" destId="{65F66A6B-97A1-4A91-BEA6-29E9A8CA017F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EADAF1-2A7B-4A93-A25F-C73C6D3D56DA}" type="doc">
      <dgm:prSet loTypeId="urn:microsoft.com/office/officeart/2005/8/layout/lProcess3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18F17440-78FB-4F19-B53E-3767B81E3DD5}">
      <dgm:prSet custT="1"/>
      <dgm:spPr/>
      <dgm:t>
        <a:bodyPr/>
        <a:lstStyle/>
        <a:p>
          <a:pPr algn="r" rtl="0"/>
          <a:r>
            <a:rPr lang="en-GB" sz="1800" dirty="0" smtClean="0">
              <a:latin typeface="Arial" panose="020B0604020202020204" pitchFamily="34" charset="0"/>
              <a:cs typeface="Arial" panose="020B0604020202020204" pitchFamily="34" charset="0"/>
            </a:rPr>
            <a:t>Decentralization &amp; Integration in Primary care and Community Base Services (e.g. Georgia Harm Reduction Network)</a:t>
          </a:r>
          <a:endParaRPr lang="en-GB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3DC83E-F327-411F-A68D-74830168472B}" type="parTrans" cxnId="{2F8DB360-B19E-4442-B216-F73C6FDA73D0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6E7DDA-44E1-42EF-9209-15F1F3124D3E}" type="sibTrans" cxnId="{2F8DB360-B19E-4442-B216-F73C6FDA73D0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8C5B04-B7F7-4979-AF6D-27CABF561EDF}">
      <dgm:prSet custT="1"/>
      <dgm:spPr/>
      <dgm:t>
        <a:bodyPr/>
        <a:lstStyle/>
        <a:p>
          <a:pPr algn="r" rtl="0"/>
          <a:r>
            <a:rPr lang="en-GB" sz="1800" dirty="0" smtClean="0">
              <a:latin typeface="Arial" panose="020B0604020202020204" pitchFamily="34" charset="0"/>
              <a:cs typeface="Arial" panose="020B0604020202020204" pitchFamily="34" charset="0"/>
            </a:rPr>
            <a:t>Focus on Quality and Performance Measurement</a:t>
          </a:r>
          <a:endParaRPr lang="en-GB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186FD6-E0F7-4324-9DC1-7449A8C72A2C}" type="parTrans" cxnId="{481C668A-D840-4E10-9DB3-0E26C9BB195D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89632D-8680-49BF-A658-81C1DA270DB1}" type="sibTrans" cxnId="{481C668A-D840-4E10-9DB3-0E26C9BB195D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A22864-45DA-47F0-9766-0E99F38734A4}">
      <dgm:prSet custT="1"/>
      <dgm:spPr/>
      <dgm:t>
        <a:bodyPr/>
        <a:lstStyle/>
        <a:p>
          <a:pPr algn="r" rtl="0"/>
          <a:r>
            <a:rPr lang="en-GB" sz="1800" smtClean="0">
              <a:latin typeface="Arial" panose="020B0604020202020204" pitchFamily="34" charset="0"/>
              <a:cs typeface="Arial" panose="020B0604020202020204" pitchFamily="34" charset="0"/>
            </a:rPr>
            <a:t>Improved efficiency, Strategic Purchasing of Health Services, payment mechanisms  </a:t>
          </a:r>
          <a:endParaRPr lang="en-GB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5F7296-2D1F-4E85-9766-618AF475DB3C}" type="parTrans" cxnId="{F0874AB1-E004-44CD-83BB-CB09F9EAC966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3C1217-CC73-443D-B075-B82F94E7B2E4}" type="sibTrans" cxnId="{F0874AB1-E004-44CD-83BB-CB09F9EAC966}">
      <dgm:prSet/>
      <dgm:spPr/>
      <dgm:t>
        <a:bodyPr/>
        <a:lstStyle/>
        <a:p>
          <a:endParaRPr lang="en-GB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089793-4975-4999-A52B-651EE91730DA}" type="pres">
      <dgm:prSet presAssocID="{6EEADAF1-2A7B-4A93-A25F-C73C6D3D56D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E6596CC-A13F-4946-83FF-C16B16B18351}" type="pres">
      <dgm:prSet presAssocID="{18F17440-78FB-4F19-B53E-3767B81E3DD5}" presName="horFlow" presStyleCnt="0"/>
      <dgm:spPr/>
      <dgm:t>
        <a:bodyPr/>
        <a:lstStyle/>
        <a:p>
          <a:endParaRPr lang="en-US"/>
        </a:p>
      </dgm:t>
    </dgm:pt>
    <dgm:pt modelId="{B4998F7A-9161-4387-AB5F-2166D0E85277}" type="pres">
      <dgm:prSet presAssocID="{18F17440-78FB-4F19-B53E-3767B81E3DD5}" presName="bigChev" presStyleLbl="node1" presStyleIdx="0" presStyleCnt="3" custScaleX="251907" custLinFactNeighborX="314" custLinFactNeighborY="207"/>
      <dgm:spPr/>
      <dgm:t>
        <a:bodyPr/>
        <a:lstStyle/>
        <a:p>
          <a:endParaRPr lang="en-GB"/>
        </a:p>
      </dgm:t>
    </dgm:pt>
    <dgm:pt modelId="{0EEA75ED-6D39-4516-8E97-D13611EF628E}" type="pres">
      <dgm:prSet presAssocID="{18F17440-78FB-4F19-B53E-3767B81E3DD5}" presName="vSp" presStyleCnt="0"/>
      <dgm:spPr/>
      <dgm:t>
        <a:bodyPr/>
        <a:lstStyle/>
        <a:p>
          <a:endParaRPr lang="en-US"/>
        </a:p>
      </dgm:t>
    </dgm:pt>
    <dgm:pt modelId="{0EBA0EAE-2F21-4E85-92C9-50E6977BE50C}" type="pres">
      <dgm:prSet presAssocID="{F98C5B04-B7F7-4979-AF6D-27CABF561EDF}" presName="horFlow" presStyleCnt="0"/>
      <dgm:spPr/>
      <dgm:t>
        <a:bodyPr/>
        <a:lstStyle/>
        <a:p>
          <a:endParaRPr lang="en-US"/>
        </a:p>
      </dgm:t>
    </dgm:pt>
    <dgm:pt modelId="{F668D32E-F538-4EFB-9EF2-9FE4BA3FCB38}" type="pres">
      <dgm:prSet presAssocID="{F98C5B04-B7F7-4979-AF6D-27CABF561EDF}" presName="bigChev" presStyleLbl="node1" presStyleIdx="1" presStyleCnt="3" custScaleX="252217" custLinFactNeighborX="159" custLinFactNeighborY="-2731"/>
      <dgm:spPr/>
      <dgm:t>
        <a:bodyPr/>
        <a:lstStyle/>
        <a:p>
          <a:endParaRPr lang="en-US"/>
        </a:p>
      </dgm:t>
    </dgm:pt>
    <dgm:pt modelId="{C631CD4A-20CE-4034-B6C4-75BB7DA2A6A8}" type="pres">
      <dgm:prSet presAssocID="{F98C5B04-B7F7-4979-AF6D-27CABF561EDF}" presName="vSp" presStyleCnt="0"/>
      <dgm:spPr/>
      <dgm:t>
        <a:bodyPr/>
        <a:lstStyle/>
        <a:p>
          <a:endParaRPr lang="en-US"/>
        </a:p>
      </dgm:t>
    </dgm:pt>
    <dgm:pt modelId="{1BA63240-BE5B-451D-B40C-D46C492946A5}" type="pres">
      <dgm:prSet presAssocID="{F3A22864-45DA-47F0-9766-0E99F38734A4}" presName="horFlow" presStyleCnt="0"/>
      <dgm:spPr/>
      <dgm:t>
        <a:bodyPr/>
        <a:lstStyle/>
        <a:p>
          <a:endParaRPr lang="en-US"/>
        </a:p>
      </dgm:t>
    </dgm:pt>
    <dgm:pt modelId="{65F66A6B-97A1-4A91-BEA6-29E9A8CA017F}" type="pres">
      <dgm:prSet presAssocID="{F3A22864-45DA-47F0-9766-0E99F38734A4}" presName="bigChev" presStyleLbl="node1" presStyleIdx="2" presStyleCnt="3" custScaleX="251754"/>
      <dgm:spPr/>
      <dgm:t>
        <a:bodyPr/>
        <a:lstStyle/>
        <a:p>
          <a:endParaRPr lang="en-US"/>
        </a:p>
      </dgm:t>
    </dgm:pt>
  </dgm:ptLst>
  <dgm:cxnLst>
    <dgm:cxn modelId="{1BE7F0A3-780A-4C91-BA93-EDD424DDFF99}" type="presOf" srcId="{6EEADAF1-2A7B-4A93-A25F-C73C6D3D56DA}" destId="{DA089793-4975-4999-A52B-651EE91730DA}" srcOrd="0" destOrd="0" presId="urn:microsoft.com/office/officeart/2005/8/layout/lProcess3"/>
    <dgm:cxn modelId="{F0874AB1-E004-44CD-83BB-CB09F9EAC966}" srcId="{6EEADAF1-2A7B-4A93-A25F-C73C6D3D56DA}" destId="{F3A22864-45DA-47F0-9766-0E99F38734A4}" srcOrd="2" destOrd="0" parTransId="{645F7296-2D1F-4E85-9766-618AF475DB3C}" sibTransId="{963C1217-CC73-443D-B075-B82F94E7B2E4}"/>
    <dgm:cxn modelId="{2F8DB360-B19E-4442-B216-F73C6FDA73D0}" srcId="{6EEADAF1-2A7B-4A93-A25F-C73C6D3D56DA}" destId="{18F17440-78FB-4F19-B53E-3767B81E3DD5}" srcOrd="0" destOrd="0" parTransId="{323DC83E-F327-411F-A68D-74830168472B}" sibTransId="{AE6E7DDA-44E1-42EF-9209-15F1F3124D3E}"/>
    <dgm:cxn modelId="{12CB3FC8-5607-4CCE-9973-102E615545ED}" type="presOf" srcId="{F3A22864-45DA-47F0-9766-0E99F38734A4}" destId="{65F66A6B-97A1-4A91-BEA6-29E9A8CA017F}" srcOrd="0" destOrd="0" presId="urn:microsoft.com/office/officeart/2005/8/layout/lProcess3"/>
    <dgm:cxn modelId="{5A5A2D13-1D0E-428B-9F4F-D09AB28FDE45}" type="presOf" srcId="{18F17440-78FB-4F19-B53E-3767B81E3DD5}" destId="{B4998F7A-9161-4387-AB5F-2166D0E85277}" srcOrd="0" destOrd="0" presId="urn:microsoft.com/office/officeart/2005/8/layout/lProcess3"/>
    <dgm:cxn modelId="{113FBE2B-1035-4792-AD84-304447FF2EDD}" type="presOf" srcId="{F98C5B04-B7F7-4979-AF6D-27CABF561EDF}" destId="{F668D32E-F538-4EFB-9EF2-9FE4BA3FCB38}" srcOrd="0" destOrd="0" presId="urn:microsoft.com/office/officeart/2005/8/layout/lProcess3"/>
    <dgm:cxn modelId="{481C668A-D840-4E10-9DB3-0E26C9BB195D}" srcId="{6EEADAF1-2A7B-4A93-A25F-C73C6D3D56DA}" destId="{F98C5B04-B7F7-4979-AF6D-27CABF561EDF}" srcOrd="1" destOrd="0" parTransId="{F7186FD6-E0F7-4324-9DC1-7449A8C72A2C}" sibTransId="{3B89632D-8680-49BF-A658-81C1DA270DB1}"/>
    <dgm:cxn modelId="{BB5644B7-F6E4-4B7C-868E-1547ECF561A0}" type="presParOf" srcId="{DA089793-4975-4999-A52B-651EE91730DA}" destId="{CE6596CC-A13F-4946-83FF-C16B16B18351}" srcOrd="0" destOrd="0" presId="urn:microsoft.com/office/officeart/2005/8/layout/lProcess3"/>
    <dgm:cxn modelId="{25929CB7-82FB-498A-BFBD-8C0B2D24DFDF}" type="presParOf" srcId="{CE6596CC-A13F-4946-83FF-C16B16B18351}" destId="{B4998F7A-9161-4387-AB5F-2166D0E85277}" srcOrd="0" destOrd="0" presId="urn:microsoft.com/office/officeart/2005/8/layout/lProcess3"/>
    <dgm:cxn modelId="{3FEF07DB-3B67-4E49-862C-7FEE734B7D8B}" type="presParOf" srcId="{DA089793-4975-4999-A52B-651EE91730DA}" destId="{0EEA75ED-6D39-4516-8E97-D13611EF628E}" srcOrd="1" destOrd="0" presId="urn:microsoft.com/office/officeart/2005/8/layout/lProcess3"/>
    <dgm:cxn modelId="{7F7E9376-CD4D-4D64-8877-306A4CF695B9}" type="presParOf" srcId="{DA089793-4975-4999-A52B-651EE91730DA}" destId="{0EBA0EAE-2F21-4E85-92C9-50E6977BE50C}" srcOrd="2" destOrd="0" presId="urn:microsoft.com/office/officeart/2005/8/layout/lProcess3"/>
    <dgm:cxn modelId="{D968DF5B-8256-4687-9BE6-C4F1D77B7226}" type="presParOf" srcId="{0EBA0EAE-2F21-4E85-92C9-50E6977BE50C}" destId="{F668D32E-F538-4EFB-9EF2-9FE4BA3FCB38}" srcOrd="0" destOrd="0" presId="urn:microsoft.com/office/officeart/2005/8/layout/lProcess3"/>
    <dgm:cxn modelId="{EB4F9972-1F47-4BE2-B6DE-115DC4D944CD}" type="presParOf" srcId="{DA089793-4975-4999-A52B-651EE91730DA}" destId="{C631CD4A-20CE-4034-B6C4-75BB7DA2A6A8}" srcOrd="3" destOrd="0" presId="urn:microsoft.com/office/officeart/2005/8/layout/lProcess3"/>
    <dgm:cxn modelId="{D22FD2ED-92A7-449F-9E68-292873BDF9E1}" type="presParOf" srcId="{DA089793-4975-4999-A52B-651EE91730DA}" destId="{1BA63240-BE5B-451D-B40C-D46C492946A5}" srcOrd="4" destOrd="0" presId="urn:microsoft.com/office/officeart/2005/8/layout/lProcess3"/>
    <dgm:cxn modelId="{91BB106B-49EC-4B18-847B-2B8860B0A5AE}" type="presParOf" srcId="{1BA63240-BE5B-451D-B40C-D46C492946A5}" destId="{65F66A6B-97A1-4A91-BEA6-29E9A8CA017F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EF87B5-208E-4F26-8D59-083305CCCC57}" type="doc">
      <dgm:prSet loTypeId="urn:microsoft.com/office/officeart/2005/8/layout/defaul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FA89B10A-3469-4CD0-AFCA-32D2DDF83B73}">
      <dgm:prSet phldrT="[Text]" custT="1"/>
      <dgm:spPr/>
      <dgm:t>
        <a:bodyPr/>
        <a:lstStyle/>
        <a:p>
          <a:r>
            <a:rPr lang="en-US" sz="2000" dirty="0" smtClean="0">
              <a:latin typeface="+mj-lt"/>
            </a:rPr>
            <a:t>Service Standards approved by the Ministry  </a:t>
          </a:r>
          <a:endParaRPr lang="en-US" sz="2000" dirty="0">
            <a:latin typeface="+mj-lt"/>
          </a:endParaRPr>
        </a:p>
      </dgm:t>
    </dgm:pt>
    <dgm:pt modelId="{D4E87390-2CAF-4C4A-BF79-9ABC72FE51AB}" type="parTrans" cxnId="{D3B21CFF-CB5A-4A9A-A72A-A3C5DC1ADD61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92FC59B3-30E0-4303-B27A-A88BF2F2BA10}" type="sibTrans" cxnId="{D3B21CFF-CB5A-4A9A-A72A-A3C5DC1ADD61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DF8D9FE7-46EA-4C41-B404-ABC2120DFCDE}">
      <dgm:prSet phldrT="[Text]" custT="1"/>
      <dgm:spPr/>
      <dgm:t>
        <a:bodyPr/>
        <a:lstStyle/>
        <a:p>
          <a:r>
            <a:rPr lang="en-US" sz="2000" dirty="0" smtClean="0">
              <a:latin typeface="+mj-lt"/>
            </a:rPr>
            <a:t>Services delivered by Civil Society Actors costed and mechanisms for output based financing introduced</a:t>
          </a:r>
          <a:endParaRPr lang="en-US" sz="2000" dirty="0">
            <a:latin typeface="+mj-lt"/>
          </a:endParaRPr>
        </a:p>
      </dgm:t>
    </dgm:pt>
    <dgm:pt modelId="{6D74A055-946B-4B59-A3F8-35986E1E552D}" type="parTrans" cxnId="{A8381B58-AA5E-4C30-BA1A-0B2396F5A0CB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2000D110-22FC-4F3C-A253-4BABF9B0AC79}" type="sibTrans" cxnId="{A8381B58-AA5E-4C30-BA1A-0B2396F5A0CB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0EC9F92F-A5F8-404E-A50C-F0C3BEB4A8BA}">
      <dgm:prSet phldrT="[Text]" custT="1"/>
      <dgm:spPr/>
      <dgm:t>
        <a:bodyPr/>
        <a:lstStyle/>
        <a:p>
          <a:r>
            <a:rPr lang="en-US" sz="2000" dirty="0" smtClean="0">
              <a:latin typeface="+mj-lt"/>
            </a:rPr>
            <a:t>Budget impact analysis undertaken for harm reduction and other interventions supported by the GF </a:t>
          </a:r>
          <a:endParaRPr lang="en-US" sz="2000" dirty="0">
            <a:latin typeface="+mj-lt"/>
          </a:endParaRPr>
        </a:p>
      </dgm:t>
    </dgm:pt>
    <dgm:pt modelId="{042D0944-3EDF-4013-954E-89B222A113FC}" type="parTrans" cxnId="{3F8C1115-0578-4D95-998E-B49BDC7DE57B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38C3FE6F-02F5-470F-87E6-75DFD8ECFB9A}" type="sibTrans" cxnId="{3F8C1115-0578-4D95-998E-B49BDC7DE57B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F8E4741F-A726-4EB0-A101-2DF8342D821A}">
      <dgm:prSet phldrT="[Text]" custT="1"/>
      <dgm:spPr/>
      <dgm:t>
        <a:bodyPr/>
        <a:lstStyle/>
        <a:p>
          <a:r>
            <a:rPr lang="en-US" sz="2000" dirty="0" smtClean="0">
              <a:latin typeface="+mj-lt"/>
            </a:rPr>
            <a:t>Build</a:t>
          </a:r>
          <a:r>
            <a:rPr lang="en-US" sz="2000" baseline="0" dirty="0" smtClean="0">
              <a:latin typeface="+mj-lt"/>
            </a:rPr>
            <a:t> capacity of Social Service Agency and create enabling environment for CSO contracting for health service delivery </a:t>
          </a:r>
          <a:endParaRPr lang="en-US" sz="2000" dirty="0">
            <a:latin typeface="+mj-lt"/>
          </a:endParaRPr>
        </a:p>
      </dgm:t>
    </dgm:pt>
    <dgm:pt modelId="{3A0A6689-88C9-4323-A2F5-0943556A9F25}" type="parTrans" cxnId="{E4C83630-47CA-40E0-B06D-EB87A2D1F8E6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749A3971-52A9-4215-89FB-157B2EEC66FD}" type="sibTrans" cxnId="{E4C83630-47CA-40E0-B06D-EB87A2D1F8E6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8708550E-F11F-412F-A3E8-06DED5CD6892}">
      <dgm:prSet phldrT="[Text]" custT="1"/>
      <dgm:spPr/>
      <dgm:t>
        <a:bodyPr/>
        <a:lstStyle/>
        <a:p>
          <a:r>
            <a:rPr lang="en-US" sz="2000" dirty="0" smtClean="0">
              <a:latin typeface="+mj-lt"/>
            </a:rPr>
            <a:t>Mechanisms to verify outputs and outcomes </a:t>
          </a:r>
        </a:p>
      </dgm:t>
    </dgm:pt>
    <dgm:pt modelId="{81D084C1-24F5-471A-A61F-DFEDD300A7A4}" type="parTrans" cxnId="{3F230F60-8869-4E06-92D6-86BDB2A7B618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B6DCAF85-611D-4098-BFF2-148766CE49C7}" type="sibTrans" cxnId="{3F230F60-8869-4E06-92D6-86BDB2A7B618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156E9C34-42C9-4519-A692-25CE0FB263BA}">
      <dgm:prSet custT="1"/>
      <dgm:spPr/>
      <dgm:t>
        <a:bodyPr/>
        <a:lstStyle/>
        <a:p>
          <a:r>
            <a:rPr lang="en-US" sz="2000" dirty="0" smtClean="0">
              <a:latin typeface="+mj-lt"/>
            </a:rPr>
            <a:t>Key performance indicators for quality monitoring and Results Based Financing </a:t>
          </a:r>
          <a:endParaRPr lang="en-US" sz="2000" dirty="0">
            <a:latin typeface="+mj-lt"/>
          </a:endParaRPr>
        </a:p>
      </dgm:t>
    </dgm:pt>
    <dgm:pt modelId="{93EE406C-8CD2-4DBC-9664-51610E59FFE9}" type="parTrans" cxnId="{1959EE3B-2571-4C38-95E2-4F425F59C518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A3F153FF-E0CA-4B4A-814A-E2EB2BE15336}" type="sibTrans" cxnId="{1959EE3B-2571-4C38-95E2-4F425F59C518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A58FFE2F-C3D8-4BB5-A68C-01A614D5AA1D}" type="pres">
      <dgm:prSet presAssocID="{82EF87B5-208E-4F26-8D59-083305CCCC5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15FB49-6F15-49BA-936C-8D8D7FC491BE}" type="pres">
      <dgm:prSet presAssocID="{FA89B10A-3469-4CD0-AFCA-32D2DDF83B7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7E473B-B176-430F-8B35-77A930513BC4}" type="pres">
      <dgm:prSet presAssocID="{92FC59B3-30E0-4303-B27A-A88BF2F2BA10}" presName="sibTrans" presStyleCnt="0"/>
      <dgm:spPr/>
      <dgm:t>
        <a:bodyPr/>
        <a:lstStyle/>
        <a:p>
          <a:endParaRPr lang="en-US"/>
        </a:p>
      </dgm:t>
    </dgm:pt>
    <dgm:pt modelId="{F9BDC60D-0C63-46CC-A3EF-B648CDFE62B2}" type="pres">
      <dgm:prSet presAssocID="{DF8D9FE7-46EA-4C41-B404-ABC2120DFCD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A76DFC-F027-4DB1-AC63-B60D07CA2291}" type="pres">
      <dgm:prSet presAssocID="{2000D110-22FC-4F3C-A253-4BABF9B0AC79}" presName="sibTrans" presStyleCnt="0"/>
      <dgm:spPr/>
      <dgm:t>
        <a:bodyPr/>
        <a:lstStyle/>
        <a:p>
          <a:endParaRPr lang="en-US"/>
        </a:p>
      </dgm:t>
    </dgm:pt>
    <dgm:pt modelId="{690A100B-F4EF-4EE9-894C-35F2755E7404}" type="pres">
      <dgm:prSet presAssocID="{0EC9F92F-A5F8-404E-A50C-F0C3BEB4A8B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4DDA1C-E926-48B6-8E73-B2ACF2097683}" type="pres">
      <dgm:prSet presAssocID="{38C3FE6F-02F5-470F-87E6-75DFD8ECFB9A}" presName="sibTrans" presStyleCnt="0"/>
      <dgm:spPr/>
      <dgm:t>
        <a:bodyPr/>
        <a:lstStyle/>
        <a:p>
          <a:endParaRPr lang="en-US"/>
        </a:p>
      </dgm:t>
    </dgm:pt>
    <dgm:pt modelId="{E7A54DA4-8FD4-4FFF-AC17-7B78D23517C9}" type="pres">
      <dgm:prSet presAssocID="{F8E4741F-A726-4EB0-A101-2DF8342D821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092D3A-2400-46B6-9CE0-4EE76527F562}" type="pres">
      <dgm:prSet presAssocID="{749A3971-52A9-4215-89FB-157B2EEC66FD}" presName="sibTrans" presStyleCnt="0"/>
      <dgm:spPr/>
      <dgm:t>
        <a:bodyPr/>
        <a:lstStyle/>
        <a:p>
          <a:endParaRPr lang="en-US"/>
        </a:p>
      </dgm:t>
    </dgm:pt>
    <dgm:pt modelId="{ABEB4F9C-D70A-42C6-9AD2-B918D4B801D4}" type="pres">
      <dgm:prSet presAssocID="{8708550E-F11F-412F-A3E8-06DED5CD689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91FADB-3C5B-4778-B6C0-232883801115}" type="pres">
      <dgm:prSet presAssocID="{B6DCAF85-611D-4098-BFF2-148766CE49C7}" presName="sibTrans" presStyleCnt="0"/>
      <dgm:spPr/>
      <dgm:t>
        <a:bodyPr/>
        <a:lstStyle/>
        <a:p>
          <a:endParaRPr lang="en-US"/>
        </a:p>
      </dgm:t>
    </dgm:pt>
    <dgm:pt modelId="{040A1F48-5F76-431C-8D7A-977587157ED8}" type="pres">
      <dgm:prSet presAssocID="{156E9C34-42C9-4519-A692-25CE0FB263B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8C1115-0578-4D95-998E-B49BDC7DE57B}" srcId="{82EF87B5-208E-4F26-8D59-083305CCCC57}" destId="{0EC9F92F-A5F8-404E-A50C-F0C3BEB4A8BA}" srcOrd="2" destOrd="0" parTransId="{042D0944-3EDF-4013-954E-89B222A113FC}" sibTransId="{38C3FE6F-02F5-470F-87E6-75DFD8ECFB9A}"/>
    <dgm:cxn modelId="{324D9D15-E5F3-4D0F-8164-2569556DF31A}" type="presOf" srcId="{82EF87B5-208E-4F26-8D59-083305CCCC57}" destId="{A58FFE2F-C3D8-4BB5-A68C-01A614D5AA1D}" srcOrd="0" destOrd="0" presId="urn:microsoft.com/office/officeart/2005/8/layout/default"/>
    <dgm:cxn modelId="{3F230F60-8869-4E06-92D6-86BDB2A7B618}" srcId="{82EF87B5-208E-4F26-8D59-083305CCCC57}" destId="{8708550E-F11F-412F-A3E8-06DED5CD6892}" srcOrd="4" destOrd="0" parTransId="{81D084C1-24F5-471A-A61F-DFEDD300A7A4}" sibTransId="{B6DCAF85-611D-4098-BFF2-148766CE49C7}"/>
    <dgm:cxn modelId="{B6DB258F-29AB-406E-BCB4-EFFBA820DD4A}" type="presOf" srcId="{F8E4741F-A726-4EB0-A101-2DF8342D821A}" destId="{E7A54DA4-8FD4-4FFF-AC17-7B78D23517C9}" srcOrd="0" destOrd="0" presId="urn:microsoft.com/office/officeart/2005/8/layout/default"/>
    <dgm:cxn modelId="{E48C03D2-0D08-4EC3-B5A4-430BC4601E75}" type="presOf" srcId="{8708550E-F11F-412F-A3E8-06DED5CD6892}" destId="{ABEB4F9C-D70A-42C6-9AD2-B918D4B801D4}" srcOrd="0" destOrd="0" presId="urn:microsoft.com/office/officeart/2005/8/layout/default"/>
    <dgm:cxn modelId="{E697F824-7FFE-4AF9-AC3F-F95250B0F0BA}" type="presOf" srcId="{DF8D9FE7-46EA-4C41-B404-ABC2120DFCDE}" destId="{F9BDC60D-0C63-46CC-A3EF-B648CDFE62B2}" srcOrd="0" destOrd="0" presId="urn:microsoft.com/office/officeart/2005/8/layout/default"/>
    <dgm:cxn modelId="{734564B4-6617-445B-8707-718EFAFBC89A}" type="presOf" srcId="{156E9C34-42C9-4519-A692-25CE0FB263BA}" destId="{040A1F48-5F76-431C-8D7A-977587157ED8}" srcOrd="0" destOrd="0" presId="urn:microsoft.com/office/officeart/2005/8/layout/default"/>
    <dgm:cxn modelId="{6975CAC9-52D7-4A50-A951-93256C51D774}" type="presOf" srcId="{0EC9F92F-A5F8-404E-A50C-F0C3BEB4A8BA}" destId="{690A100B-F4EF-4EE9-894C-35F2755E7404}" srcOrd="0" destOrd="0" presId="urn:microsoft.com/office/officeart/2005/8/layout/default"/>
    <dgm:cxn modelId="{A8381B58-AA5E-4C30-BA1A-0B2396F5A0CB}" srcId="{82EF87B5-208E-4F26-8D59-083305CCCC57}" destId="{DF8D9FE7-46EA-4C41-B404-ABC2120DFCDE}" srcOrd="1" destOrd="0" parTransId="{6D74A055-946B-4B59-A3F8-35986E1E552D}" sibTransId="{2000D110-22FC-4F3C-A253-4BABF9B0AC79}"/>
    <dgm:cxn modelId="{E4C83630-47CA-40E0-B06D-EB87A2D1F8E6}" srcId="{82EF87B5-208E-4F26-8D59-083305CCCC57}" destId="{F8E4741F-A726-4EB0-A101-2DF8342D821A}" srcOrd="3" destOrd="0" parTransId="{3A0A6689-88C9-4323-A2F5-0943556A9F25}" sibTransId="{749A3971-52A9-4215-89FB-157B2EEC66FD}"/>
    <dgm:cxn modelId="{ADA4529E-F6DF-4FDF-96FA-7A114F517FA4}" type="presOf" srcId="{FA89B10A-3469-4CD0-AFCA-32D2DDF83B73}" destId="{B115FB49-6F15-49BA-936C-8D8D7FC491BE}" srcOrd="0" destOrd="0" presId="urn:microsoft.com/office/officeart/2005/8/layout/default"/>
    <dgm:cxn modelId="{1959EE3B-2571-4C38-95E2-4F425F59C518}" srcId="{82EF87B5-208E-4F26-8D59-083305CCCC57}" destId="{156E9C34-42C9-4519-A692-25CE0FB263BA}" srcOrd="5" destOrd="0" parTransId="{93EE406C-8CD2-4DBC-9664-51610E59FFE9}" sibTransId="{A3F153FF-E0CA-4B4A-814A-E2EB2BE15336}"/>
    <dgm:cxn modelId="{D3B21CFF-CB5A-4A9A-A72A-A3C5DC1ADD61}" srcId="{82EF87B5-208E-4F26-8D59-083305CCCC57}" destId="{FA89B10A-3469-4CD0-AFCA-32D2DDF83B73}" srcOrd="0" destOrd="0" parTransId="{D4E87390-2CAF-4C4A-BF79-9ABC72FE51AB}" sibTransId="{92FC59B3-30E0-4303-B27A-A88BF2F2BA10}"/>
    <dgm:cxn modelId="{824050D6-6E2E-4AF8-9221-5C917E17D40D}" type="presParOf" srcId="{A58FFE2F-C3D8-4BB5-A68C-01A614D5AA1D}" destId="{B115FB49-6F15-49BA-936C-8D8D7FC491BE}" srcOrd="0" destOrd="0" presId="urn:microsoft.com/office/officeart/2005/8/layout/default"/>
    <dgm:cxn modelId="{344156C8-2456-4084-8C01-7921863AE7E8}" type="presParOf" srcId="{A58FFE2F-C3D8-4BB5-A68C-01A614D5AA1D}" destId="{5D7E473B-B176-430F-8B35-77A930513BC4}" srcOrd="1" destOrd="0" presId="urn:microsoft.com/office/officeart/2005/8/layout/default"/>
    <dgm:cxn modelId="{22BE2A53-06E8-4116-A47D-4D5DDFE7E9A6}" type="presParOf" srcId="{A58FFE2F-C3D8-4BB5-A68C-01A614D5AA1D}" destId="{F9BDC60D-0C63-46CC-A3EF-B648CDFE62B2}" srcOrd="2" destOrd="0" presId="urn:microsoft.com/office/officeart/2005/8/layout/default"/>
    <dgm:cxn modelId="{F4B0CA8A-C710-4C56-9F00-D7762FD0A6AD}" type="presParOf" srcId="{A58FFE2F-C3D8-4BB5-A68C-01A614D5AA1D}" destId="{44A76DFC-F027-4DB1-AC63-B60D07CA2291}" srcOrd="3" destOrd="0" presId="urn:microsoft.com/office/officeart/2005/8/layout/default"/>
    <dgm:cxn modelId="{E82E7516-C7F6-4CFE-B134-9F7D3CE9396E}" type="presParOf" srcId="{A58FFE2F-C3D8-4BB5-A68C-01A614D5AA1D}" destId="{690A100B-F4EF-4EE9-894C-35F2755E7404}" srcOrd="4" destOrd="0" presId="urn:microsoft.com/office/officeart/2005/8/layout/default"/>
    <dgm:cxn modelId="{2A1256E3-CF9D-4B1C-842D-0E104C582EFB}" type="presParOf" srcId="{A58FFE2F-C3D8-4BB5-A68C-01A614D5AA1D}" destId="{464DDA1C-E926-48B6-8E73-B2ACF2097683}" srcOrd="5" destOrd="0" presId="urn:microsoft.com/office/officeart/2005/8/layout/default"/>
    <dgm:cxn modelId="{F2FEBC84-5938-4BEB-9546-2B82F89516E2}" type="presParOf" srcId="{A58FFE2F-C3D8-4BB5-A68C-01A614D5AA1D}" destId="{E7A54DA4-8FD4-4FFF-AC17-7B78D23517C9}" srcOrd="6" destOrd="0" presId="urn:microsoft.com/office/officeart/2005/8/layout/default"/>
    <dgm:cxn modelId="{49809EA2-FFD7-4FA3-9251-A56372DA2767}" type="presParOf" srcId="{A58FFE2F-C3D8-4BB5-A68C-01A614D5AA1D}" destId="{B4092D3A-2400-46B6-9CE0-4EE76527F562}" srcOrd="7" destOrd="0" presId="urn:microsoft.com/office/officeart/2005/8/layout/default"/>
    <dgm:cxn modelId="{F88F1894-47F1-432B-B736-2B58E03F82AD}" type="presParOf" srcId="{A58FFE2F-C3D8-4BB5-A68C-01A614D5AA1D}" destId="{ABEB4F9C-D70A-42C6-9AD2-B918D4B801D4}" srcOrd="8" destOrd="0" presId="urn:microsoft.com/office/officeart/2005/8/layout/default"/>
    <dgm:cxn modelId="{2AA2510F-EF04-4F66-9E6F-59F1D8D0BF2B}" type="presParOf" srcId="{A58FFE2F-C3D8-4BB5-A68C-01A614D5AA1D}" destId="{A591FADB-3C5B-4778-B6C0-232883801115}" srcOrd="9" destOrd="0" presId="urn:microsoft.com/office/officeart/2005/8/layout/default"/>
    <dgm:cxn modelId="{313B9EF5-FD2C-4F1C-9B19-474E21003FA0}" type="presParOf" srcId="{A58FFE2F-C3D8-4BB5-A68C-01A614D5AA1D}" destId="{040A1F48-5F76-431C-8D7A-977587157ED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998F7A-9161-4387-AB5F-2166D0E85277}">
      <dsp:nvSpPr>
        <dsp:cNvPr id="0" name=""/>
        <dsp:cNvSpPr/>
      </dsp:nvSpPr>
      <dsp:spPr>
        <a:xfrm>
          <a:off x="10413" y="774192"/>
          <a:ext cx="5589004" cy="88747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Better access to care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4149" y="774192"/>
        <a:ext cx="4701533" cy="887471"/>
      </dsp:txXfrm>
    </dsp:sp>
    <dsp:sp modelId="{F668D32E-F538-4EFB-9EF2-9FE4BA3FCB38}">
      <dsp:nvSpPr>
        <dsp:cNvPr id="0" name=""/>
        <dsp:cNvSpPr/>
      </dsp:nvSpPr>
      <dsp:spPr>
        <a:xfrm>
          <a:off x="6894" y="1759836"/>
          <a:ext cx="5595882" cy="88747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>
              <a:latin typeface="Arial" panose="020B0604020202020204" pitchFamily="34" charset="0"/>
              <a:cs typeface="Arial" panose="020B0604020202020204" pitchFamily="34" charset="0"/>
            </a:rPr>
            <a:t>Better user experience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0630" y="1759836"/>
        <a:ext cx="4708411" cy="887471"/>
      </dsp:txXfrm>
    </dsp:sp>
    <dsp:sp modelId="{65F66A6B-97A1-4A91-BEA6-29E9A8CA017F}">
      <dsp:nvSpPr>
        <dsp:cNvPr id="0" name=""/>
        <dsp:cNvSpPr/>
      </dsp:nvSpPr>
      <dsp:spPr>
        <a:xfrm>
          <a:off x="3447" y="2795790"/>
          <a:ext cx="5585610" cy="88747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>
              <a:latin typeface="Arial" panose="020B0604020202020204" pitchFamily="34" charset="0"/>
              <a:cs typeface="Arial" panose="020B0604020202020204" pitchFamily="34" charset="0"/>
            </a:rPr>
            <a:t>Better financial protection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7183" y="2795790"/>
        <a:ext cx="4698139" cy="8874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998F7A-9161-4387-AB5F-2166D0E85277}">
      <dsp:nvSpPr>
        <dsp:cNvPr id="0" name=""/>
        <dsp:cNvSpPr/>
      </dsp:nvSpPr>
      <dsp:spPr>
        <a:xfrm>
          <a:off x="10813" y="817989"/>
          <a:ext cx="5803584" cy="92154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Decentralization &amp; Integration in Primary care and Community Base Services (e.g. Georgia Harm Reduction Network)</a:t>
          </a:r>
          <a:endParaRPr lang="en-GB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1585" y="817989"/>
        <a:ext cx="4882040" cy="921544"/>
      </dsp:txXfrm>
    </dsp:sp>
    <dsp:sp modelId="{F668D32E-F538-4EFB-9EF2-9FE4BA3FCB38}">
      <dsp:nvSpPr>
        <dsp:cNvPr id="0" name=""/>
        <dsp:cNvSpPr/>
      </dsp:nvSpPr>
      <dsp:spPr>
        <a:xfrm>
          <a:off x="7159" y="1841475"/>
          <a:ext cx="5810726" cy="92154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Focus on Quality and Performance Measurement</a:t>
          </a:r>
          <a:endParaRPr lang="en-GB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7931" y="1841475"/>
        <a:ext cx="4889182" cy="921544"/>
      </dsp:txXfrm>
    </dsp:sp>
    <dsp:sp modelId="{65F66A6B-97A1-4A91-BEA6-29E9A8CA017F}">
      <dsp:nvSpPr>
        <dsp:cNvPr id="0" name=""/>
        <dsp:cNvSpPr/>
      </dsp:nvSpPr>
      <dsp:spPr>
        <a:xfrm>
          <a:off x="3579" y="2917202"/>
          <a:ext cx="5800060" cy="92154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smtClean="0">
              <a:latin typeface="Arial" panose="020B0604020202020204" pitchFamily="34" charset="0"/>
              <a:cs typeface="Arial" panose="020B0604020202020204" pitchFamily="34" charset="0"/>
            </a:rPr>
            <a:t>Improved efficiency, Strategic Purchasing of Health Services, payment mechanisms  </a:t>
          </a:r>
          <a:endParaRPr lang="en-GB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4351" y="2917202"/>
        <a:ext cx="4878516" cy="9215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5FB49-6F15-49BA-936C-8D8D7FC491BE}">
      <dsp:nvSpPr>
        <dsp:cNvPr id="0" name=""/>
        <dsp:cNvSpPr/>
      </dsp:nvSpPr>
      <dsp:spPr>
        <a:xfrm>
          <a:off x="0" y="111279"/>
          <a:ext cx="3138065" cy="18828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Service Standards approved by the Ministry  </a:t>
          </a:r>
          <a:endParaRPr lang="en-US" sz="2000" kern="1200" dirty="0">
            <a:latin typeface="+mj-lt"/>
          </a:endParaRPr>
        </a:p>
      </dsp:txBody>
      <dsp:txXfrm>
        <a:off x="0" y="111279"/>
        <a:ext cx="3138065" cy="1882839"/>
      </dsp:txXfrm>
    </dsp:sp>
    <dsp:sp modelId="{F9BDC60D-0C63-46CC-A3EF-B648CDFE62B2}">
      <dsp:nvSpPr>
        <dsp:cNvPr id="0" name=""/>
        <dsp:cNvSpPr/>
      </dsp:nvSpPr>
      <dsp:spPr>
        <a:xfrm>
          <a:off x="3451872" y="111279"/>
          <a:ext cx="3138065" cy="18828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Services delivered by Civil Society Actors costed and mechanisms for output based financing introduced</a:t>
          </a:r>
          <a:endParaRPr lang="en-US" sz="2000" kern="1200" dirty="0">
            <a:latin typeface="+mj-lt"/>
          </a:endParaRPr>
        </a:p>
      </dsp:txBody>
      <dsp:txXfrm>
        <a:off x="3451872" y="111279"/>
        <a:ext cx="3138065" cy="1882839"/>
      </dsp:txXfrm>
    </dsp:sp>
    <dsp:sp modelId="{690A100B-F4EF-4EE9-894C-35F2755E7404}">
      <dsp:nvSpPr>
        <dsp:cNvPr id="0" name=""/>
        <dsp:cNvSpPr/>
      </dsp:nvSpPr>
      <dsp:spPr>
        <a:xfrm>
          <a:off x="6903745" y="111279"/>
          <a:ext cx="3138065" cy="18828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Budget impact analysis undertaken for harm reduction and other interventions supported by the GF </a:t>
          </a:r>
          <a:endParaRPr lang="en-US" sz="2000" kern="1200" dirty="0">
            <a:latin typeface="+mj-lt"/>
          </a:endParaRPr>
        </a:p>
      </dsp:txBody>
      <dsp:txXfrm>
        <a:off x="6903745" y="111279"/>
        <a:ext cx="3138065" cy="1882839"/>
      </dsp:txXfrm>
    </dsp:sp>
    <dsp:sp modelId="{E7A54DA4-8FD4-4FFF-AC17-7B78D23517C9}">
      <dsp:nvSpPr>
        <dsp:cNvPr id="0" name=""/>
        <dsp:cNvSpPr/>
      </dsp:nvSpPr>
      <dsp:spPr>
        <a:xfrm>
          <a:off x="0" y="2307925"/>
          <a:ext cx="3138065" cy="18828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Build</a:t>
          </a:r>
          <a:r>
            <a:rPr lang="en-US" sz="2000" kern="1200" baseline="0" dirty="0" smtClean="0">
              <a:latin typeface="+mj-lt"/>
            </a:rPr>
            <a:t> capacity of Social Service Agency and create enabling environment for CSO contracting for health service delivery </a:t>
          </a:r>
          <a:endParaRPr lang="en-US" sz="2000" kern="1200" dirty="0">
            <a:latin typeface="+mj-lt"/>
          </a:endParaRPr>
        </a:p>
      </dsp:txBody>
      <dsp:txXfrm>
        <a:off x="0" y="2307925"/>
        <a:ext cx="3138065" cy="1882839"/>
      </dsp:txXfrm>
    </dsp:sp>
    <dsp:sp modelId="{ABEB4F9C-D70A-42C6-9AD2-B918D4B801D4}">
      <dsp:nvSpPr>
        <dsp:cNvPr id="0" name=""/>
        <dsp:cNvSpPr/>
      </dsp:nvSpPr>
      <dsp:spPr>
        <a:xfrm>
          <a:off x="3451872" y="2307925"/>
          <a:ext cx="3138065" cy="18828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Mechanisms to verify outputs and outcomes </a:t>
          </a:r>
        </a:p>
      </dsp:txBody>
      <dsp:txXfrm>
        <a:off x="3451872" y="2307925"/>
        <a:ext cx="3138065" cy="1882839"/>
      </dsp:txXfrm>
    </dsp:sp>
    <dsp:sp modelId="{040A1F48-5F76-431C-8D7A-977587157ED8}">
      <dsp:nvSpPr>
        <dsp:cNvPr id="0" name=""/>
        <dsp:cNvSpPr/>
      </dsp:nvSpPr>
      <dsp:spPr>
        <a:xfrm>
          <a:off x="6903745" y="2307925"/>
          <a:ext cx="3138065" cy="18828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Key performance indicators for quality monitoring and Results Based Financing </a:t>
          </a:r>
          <a:endParaRPr lang="en-US" sz="2000" kern="1200" dirty="0">
            <a:latin typeface="+mj-lt"/>
          </a:endParaRPr>
        </a:p>
      </dsp:txBody>
      <dsp:txXfrm>
        <a:off x="6903745" y="2307925"/>
        <a:ext cx="3138065" cy="1882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7B8EB-3778-4088-8AC0-A3891E8F0E3D}" type="datetimeFigureOut">
              <a:rPr lang="en-US" smtClean="0"/>
              <a:t>26-Apr-19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9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5AC6E-1FFB-49B0-B848-F4F7E7B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93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200" cy="4978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947" y="2"/>
            <a:ext cx="2945199" cy="4978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690FC-691C-41BC-89D3-B094747A9953}" type="datetimeFigureOut">
              <a:rPr lang="ka-GE" smtClean="0"/>
              <a:t>26.04.2019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310" y="4778639"/>
            <a:ext cx="5439058" cy="39099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969"/>
            <a:ext cx="2945200" cy="4978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947" y="9431969"/>
            <a:ext cx="2945199" cy="4978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CBED4-FF19-44B7-8DDE-5284BACB10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975215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038D2B-4BD2-497C-8E71-D70EE13E729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108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038D2B-4BD2-497C-8E71-D70EE13E729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74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7E922-5FCC-477E-9429-2B1F52C692D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87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B975E-CD6C-441E-A07B-D657ECD9742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76FD4-9C7C-4FB7-8DA8-6C94B568D2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2" y="11113"/>
            <a:ext cx="3860800" cy="57150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52998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747C2-710D-4F89-9B4E-61548951AB2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61E6-2D68-40C9-B133-94F66584BCF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99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FFAFB-1253-48DA-87CC-94F44FB5E08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6330C-CC95-44DC-8345-068D35688B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997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4575A-4521-4A2C-B4AE-D5D1BC4425F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481AA-70E7-4BD4-B817-48858F874E6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290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14217-1ABD-42DF-8DDE-42929C18B2B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7D6B-BE32-483A-98FD-4FFE045C959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211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914400"/>
            <a:ext cx="10972800" cy="1143000"/>
          </a:xfrm>
        </p:spPr>
        <p:txBody>
          <a:bodyPr>
            <a:norm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1"/>
            <a:ext cx="10972800" cy="3840163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3C878-C189-405F-B9DA-B69F4DFAF7F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379A-5A7A-4A2E-B8BF-0FBCB5EBCE8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 descr="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2" y="11113"/>
            <a:ext cx="3860800" cy="57150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254206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49FA4-8579-4447-8FCC-3D1B9635BF7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0B1F-730C-4DDB-B480-D7F9647335C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998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A632E-2EAF-4E63-9483-61ED90974AF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0FA9-B43B-4707-8306-3A5AACD7A3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486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631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01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135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B805C-3638-4343-824D-74BC941BBC0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279DC-B643-403A-8DFE-89408F36052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095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329F3-120A-4180-B9FC-AC7AF240AD4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52BB2-22F5-4389-B625-20DF7C5227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146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9BA302-D067-4A9D-A03E-FD0E04E82735}" type="datetime1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26-Apr-19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E7E6CF-B8FF-4B76-821B-9C96A18B3440}" type="slidenum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pic>
        <p:nvPicPr>
          <p:cNvPr id="1031" name="Picture 6" descr="MOH ppt-02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7" descr="MOH ppt-02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46" r="72501" b="62219"/>
          <a:stretch>
            <a:fillRect/>
          </a:stretch>
        </p:blipFill>
        <p:spPr bwMode="auto">
          <a:xfrm>
            <a:off x="203200" y="533400"/>
            <a:ext cx="3352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2" y="11113"/>
            <a:ext cx="3860800" cy="57150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6968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ge/url?sa=i&amp;rct=j&amp;q=&amp;esrc=s&amp;frm=1&amp;source=images&amp;cd=&amp;cad=rja&amp;docid=Esm2TgTCE6iy7M&amp;tbnid=f5TVPqEzJIguEM:&amp;ved=0CAUQjRw&amp;url=http://www.abandonthecube.com/Destinations/Georgia.html&amp;ei=vgU4UpOlIsLkswbbuICYDQ&amp;psig=AFQjCNFeYivnBgeDkbwZRJlSlTsp983hqQ&amp;ust=137948957120921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diagramDrawing" Target="../diagrams/drawing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diagramQuickStyle" Target="../diagrams/quickStyle2.xml"/><Relationship Id="rId5" Type="http://schemas.openxmlformats.org/officeDocument/2006/relationships/diagramQuickStyle" Target="../diagrams/quickStyle1.xml"/><Relationship Id="rId10" Type="http://schemas.openxmlformats.org/officeDocument/2006/relationships/diagramLayout" Target="../diagrams/layout2.xml"/><Relationship Id="rId4" Type="http://schemas.openxmlformats.org/officeDocument/2006/relationships/diagramLayout" Target="../diagrams/layout1.xml"/><Relationship Id="rId9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914400"/>
            <a:ext cx="8991600" cy="2990850"/>
          </a:xfrm>
        </p:spPr>
        <p:txBody>
          <a:bodyPr/>
          <a:lstStyle/>
          <a:p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800" b="1" dirty="0" smtClean="0"/>
              <a:t>Georgia Experience and the perspective on TB, HIV and </a:t>
            </a:r>
            <a:r>
              <a:rPr lang="en-US" sz="4800" b="1" dirty="0" err="1" smtClean="0"/>
              <a:t>Hep</a:t>
            </a:r>
            <a:r>
              <a:rPr lang="en-US" sz="4800" b="1" dirty="0" smtClean="0"/>
              <a:t> C Elimination in the context of anticipated </a:t>
            </a:r>
            <a:r>
              <a:rPr lang="en-US" sz="4800" b="1" smtClean="0"/>
              <a:t>transition </a:t>
            </a:r>
            <a:r>
              <a:rPr lang="en-US" alt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/>
            </a:r>
            <a:br>
              <a:rPr lang="en-US" alt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</a:br>
            <a:r>
              <a:rPr lang="ru-RU" altLang="en-US" sz="36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/>
            </a:r>
            <a:br>
              <a:rPr lang="ru-RU" altLang="en-US" sz="36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</a:b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590800" y="4005882"/>
            <a:ext cx="7010400" cy="1371600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Tamar Gabunia 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Deputy Minister </a:t>
            </a:r>
            <a:r>
              <a:rPr lang="en-US" sz="2400" b="1" dirty="0">
                <a:solidFill>
                  <a:schemeClr val="tx1"/>
                </a:solidFill>
              </a:rPr>
              <a:t>of Internally Displaced Persons from Occupied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Territories, Labor, Health, and </a:t>
            </a:r>
            <a:r>
              <a:rPr lang="en-US" sz="2400" b="1" dirty="0" smtClean="0">
                <a:solidFill>
                  <a:schemeClr val="tx1"/>
                </a:solidFill>
              </a:rPr>
              <a:t>Social Affairs</a:t>
            </a:r>
          </a:p>
          <a:p>
            <a:r>
              <a:rPr lang="ka-GE" sz="24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Vilnius, April 26, 2019</a:t>
            </a:r>
            <a:endParaRPr lang="en-US" sz="2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2400" dirty="0"/>
          </a:p>
          <a:p>
            <a:r>
              <a:rPr lang="ka-GE" sz="24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endParaRPr lang="en-US" sz="2400" b="1" i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83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50919"/>
            <a:ext cx="8839200" cy="838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Demographic and Socio-Economic </a:t>
            </a:r>
            <a:r>
              <a:rPr lang="en-US" sz="28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Situation 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78918" y="1924707"/>
            <a:ext cx="1982657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26517" y="2403611"/>
            <a:ext cx="1626166" cy="206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42785" y="5132328"/>
            <a:ext cx="5646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600" b="1" dirty="0">
                <a:solidFill>
                  <a:schemeClr val="tx2"/>
                </a:solidFill>
              </a:rPr>
              <a:t>Government expenditure on health per capita – 104 $US</a:t>
            </a:r>
          </a:p>
          <a:p>
            <a:pPr>
              <a:lnSpc>
                <a:spcPct val="125000"/>
              </a:lnSpc>
            </a:pPr>
            <a:r>
              <a:rPr lang="en-US" sz="1600" b="1" dirty="0">
                <a:solidFill>
                  <a:schemeClr val="tx2"/>
                </a:solidFill>
              </a:rPr>
              <a:t>Government expenditure on health as % of GDP – 2.8%</a:t>
            </a:r>
          </a:p>
          <a:p>
            <a:pPr>
              <a:lnSpc>
                <a:spcPct val="125000"/>
              </a:lnSpc>
            </a:pPr>
            <a:r>
              <a:rPr lang="en-US" sz="1600" b="1" dirty="0">
                <a:solidFill>
                  <a:schemeClr val="tx2"/>
                </a:solidFill>
              </a:rPr>
              <a:t>Government expenditure on health as % of State Budget – 8%</a:t>
            </a:r>
          </a:p>
        </p:txBody>
      </p:sp>
      <p:pic>
        <p:nvPicPr>
          <p:cNvPr id="9" name="Picture 4" descr="http://www.abandonthecube.com/Content/Georgia%20Regional%20Map%201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47" t="18668" r="6179" b="33767"/>
          <a:stretch/>
        </p:blipFill>
        <p:spPr bwMode="auto">
          <a:xfrm>
            <a:off x="1480116" y="2068830"/>
            <a:ext cx="8965440" cy="464160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sp>
        <p:nvSpPr>
          <p:cNvPr id="10" name="Rectangle 9"/>
          <p:cNvSpPr/>
          <p:nvPr/>
        </p:nvSpPr>
        <p:spPr>
          <a:xfrm>
            <a:off x="5181600" y="1600200"/>
            <a:ext cx="1905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07176" y="2708920"/>
            <a:ext cx="67188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Maternal Mortality (per 100000 live birth) – </a:t>
            </a:r>
            <a:r>
              <a:rPr lang="en-US" b="1" dirty="0" smtClean="0"/>
              <a:t>13.1</a:t>
            </a:r>
            <a:endParaRPr lang="en-US" b="1" dirty="0"/>
          </a:p>
          <a:p>
            <a:r>
              <a:rPr lang="en-US" b="1" dirty="0"/>
              <a:t>Infant mortality (per 1000 live birth) </a:t>
            </a:r>
            <a:r>
              <a:rPr lang="ka-GE" b="1" dirty="0"/>
              <a:t> </a:t>
            </a:r>
            <a:r>
              <a:rPr lang="en-US" b="1" dirty="0"/>
              <a:t>– </a:t>
            </a:r>
            <a:r>
              <a:rPr lang="en-US" b="1" dirty="0" smtClean="0"/>
              <a:t>9.6</a:t>
            </a:r>
            <a:endParaRPr lang="en-US" b="1" dirty="0"/>
          </a:p>
          <a:p>
            <a:r>
              <a:rPr lang="en-US" b="1" dirty="0"/>
              <a:t>Under 5 mortality rate (per 1000 live birth) – </a:t>
            </a:r>
            <a:r>
              <a:rPr lang="en-US" b="1" dirty="0" smtClean="0"/>
              <a:t>11.1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129692" y="4188794"/>
            <a:ext cx="6298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GDP per capita (at current prices), </a:t>
            </a:r>
            <a:r>
              <a:rPr lang="ka-GE" b="1" dirty="0"/>
              <a:t>(</a:t>
            </a:r>
            <a:r>
              <a:rPr lang="ka-GE" b="1" dirty="0" smtClean="0"/>
              <a:t>201</a:t>
            </a:r>
            <a:r>
              <a:rPr lang="en-US" b="1" dirty="0" smtClean="0"/>
              <a:t>7</a:t>
            </a:r>
            <a:r>
              <a:rPr lang="ka-GE" b="1" dirty="0"/>
              <a:t>) </a:t>
            </a:r>
            <a:r>
              <a:rPr lang="en-US" b="1" dirty="0"/>
              <a:t>–  4067</a:t>
            </a:r>
            <a:r>
              <a:rPr lang="ka-GE" b="1" dirty="0"/>
              <a:t> </a:t>
            </a:r>
            <a:r>
              <a:rPr lang="en-US" b="1" dirty="0"/>
              <a:t>$US</a:t>
            </a:r>
          </a:p>
          <a:p>
            <a:r>
              <a:rPr lang="en-US" b="1" dirty="0"/>
              <a:t>GDP </a:t>
            </a:r>
            <a:r>
              <a:rPr lang="en-US" b="1" dirty="0" smtClean="0"/>
              <a:t>growth </a:t>
            </a:r>
            <a:r>
              <a:rPr lang="en-US" b="1" dirty="0"/>
              <a:t>– 5</a:t>
            </a:r>
            <a:r>
              <a:rPr lang="en-US" b="1" dirty="0" smtClean="0"/>
              <a:t>%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542785" y="5501660"/>
            <a:ext cx="864756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Government expenditure on health as % of GDP – </a:t>
            </a:r>
            <a:r>
              <a:rPr lang="en-US" b="1" dirty="0" smtClean="0"/>
              <a:t>3.1% </a:t>
            </a:r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/>
              <a:t>General Government expenditure on health per capita (USD) –</a:t>
            </a:r>
            <a:r>
              <a:rPr lang="en-US" sz="2000" b="1" dirty="0"/>
              <a:t> </a:t>
            </a:r>
            <a:r>
              <a:rPr lang="ka-GE" sz="2000" b="1" dirty="0" smtClean="0"/>
              <a:t>1</a:t>
            </a:r>
            <a:r>
              <a:rPr lang="en-US" sz="2000" b="1" dirty="0" smtClean="0"/>
              <a:t>17</a:t>
            </a:r>
            <a:r>
              <a:rPr lang="ka-GE" sz="2000" b="1" dirty="0" smtClean="0"/>
              <a:t> </a:t>
            </a:r>
            <a:r>
              <a:rPr lang="en-US" sz="2000" b="1" dirty="0" smtClean="0"/>
              <a:t>  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81600" y="2286000"/>
            <a:ext cx="1562472" cy="206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480116" y="1189120"/>
            <a:ext cx="834968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Population</a:t>
            </a:r>
            <a:r>
              <a:rPr lang="ka-GE" b="1" dirty="0"/>
              <a:t> </a:t>
            </a:r>
            <a:r>
              <a:rPr lang="en-US" b="1" dirty="0"/>
              <a:t>– 3 728 </a:t>
            </a:r>
            <a:r>
              <a:rPr lang="en-US" b="1" dirty="0" smtClean="0"/>
              <a:t>300 (2017)</a:t>
            </a:r>
            <a:endParaRPr lang="en-US" b="1" dirty="0"/>
          </a:p>
          <a:p>
            <a:r>
              <a:rPr lang="en-US" b="1" dirty="0" smtClean="0"/>
              <a:t>Birth </a:t>
            </a:r>
            <a:r>
              <a:rPr lang="en-US" b="1" dirty="0"/>
              <a:t>rate (per thousand population) – </a:t>
            </a:r>
            <a:r>
              <a:rPr lang="en-US" b="1" dirty="0" smtClean="0"/>
              <a:t>14.3</a:t>
            </a:r>
            <a:endParaRPr lang="en-US" b="1" dirty="0"/>
          </a:p>
          <a:p>
            <a:r>
              <a:rPr lang="en-US" b="1" dirty="0"/>
              <a:t>Mortality rate (per thousand population) – </a:t>
            </a:r>
            <a:r>
              <a:rPr lang="en-US" b="1" dirty="0" smtClean="0"/>
              <a:t>12.8</a:t>
            </a:r>
            <a:endParaRPr lang="en-US" b="1" dirty="0"/>
          </a:p>
          <a:p>
            <a:r>
              <a:rPr lang="en-US" b="1" dirty="0"/>
              <a:t>Life expectancy at birth – </a:t>
            </a:r>
            <a:r>
              <a:rPr lang="en-US" b="1" dirty="0" smtClean="0"/>
              <a:t>73.5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7855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23455"/>
            <a:ext cx="10972800" cy="1143000"/>
          </a:xfrm>
        </p:spPr>
        <p:txBody>
          <a:bodyPr/>
          <a:lstStyle/>
          <a:p>
            <a:r>
              <a:rPr lang="en-US" dirty="0" smtClean="0"/>
              <a:t>Access to Health Services: Universal Health Care Program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668" y="1635370"/>
            <a:ext cx="10972800" cy="4068764"/>
          </a:xfrm>
        </p:spPr>
        <p:txBody>
          <a:bodyPr>
            <a:normAutofit/>
          </a:bodyPr>
          <a:lstStyle/>
          <a:p>
            <a:r>
              <a:rPr lang="en-US" b="0" dirty="0" smtClean="0"/>
              <a:t>Substantial increase of State </a:t>
            </a:r>
            <a:r>
              <a:rPr lang="en-US" b="0" dirty="0"/>
              <a:t>Health Care Budget: </a:t>
            </a:r>
            <a:endParaRPr lang="en-US" b="0" dirty="0" smtClean="0"/>
          </a:p>
          <a:p>
            <a:pPr marL="400050" lvl="1" indent="0">
              <a:buNone/>
            </a:pPr>
            <a:r>
              <a:rPr lang="ka-GE" b="0" dirty="0" smtClean="0"/>
              <a:t>2012  </a:t>
            </a:r>
            <a:r>
              <a:rPr lang="en-US" b="0" dirty="0"/>
              <a:t>365 million Gel</a:t>
            </a:r>
            <a:r>
              <a:rPr lang="ka-GE" b="0" dirty="0"/>
              <a:t> </a:t>
            </a:r>
            <a:r>
              <a:rPr lang="en-US" b="0" dirty="0">
                <a:sym typeface="Wingdings" pitchFamily="2" charset="2"/>
              </a:rPr>
              <a:t> </a:t>
            </a:r>
            <a:r>
              <a:rPr lang="ka-GE" b="0" dirty="0" smtClean="0">
                <a:sym typeface="Wingdings" pitchFamily="2" charset="2"/>
              </a:rPr>
              <a:t>2018</a:t>
            </a:r>
            <a:r>
              <a:rPr lang="en-US" b="0" dirty="0" smtClean="0">
                <a:sym typeface="Wingdings" pitchFamily="2" charset="2"/>
              </a:rPr>
              <a:t> </a:t>
            </a:r>
            <a:r>
              <a:rPr lang="ka-GE" b="0" dirty="0" smtClean="0">
                <a:sym typeface="Wingdings" pitchFamily="2" charset="2"/>
              </a:rPr>
              <a:t>1.111</a:t>
            </a:r>
            <a:r>
              <a:rPr lang="en-US" b="0" dirty="0" smtClean="0">
                <a:sym typeface="Wingdings" pitchFamily="2" charset="2"/>
              </a:rPr>
              <a:t> </a:t>
            </a:r>
            <a:r>
              <a:rPr lang="en-US" b="0" dirty="0">
                <a:sym typeface="Wingdings" pitchFamily="2" charset="2"/>
              </a:rPr>
              <a:t>million Gel </a:t>
            </a:r>
          </a:p>
          <a:p>
            <a:r>
              <a:rPr lang="en-US" b="0" dirty="0" smtClean="0"/>
              <a:t>Key Outcomes since 2013 (HUES 2017)</a:t>
            </a:r>
          </a:p>
          <a:p>
            <a:pPr lvl="1"/>
            <a:r>
              <a:rPr lang="en-US" dirty="0"/>
              <a:t>Reduced out of pocket payments among most </a:t>
            </a:r>
            <a:r>
              <a:rPr lang="en-US" dirty="0" smtClean="0"/>
              <a:t>poor</a:t>
            </a:r>
          </a:p>
          <a:p>
            <a:pPr lvl="1"/>
            <a:r>
              <a:rPr lang="en-US" dirty="0" smtClean="0"/>
              <a:t>Increased utilization of hospital services </a:t>
            </a:r>
          </a:p>
          <a:p>
            <a:pPr lvl="1"/>
            <a:r>
              <a:rPr lang="en-US" dirty="0" smtClean="0"/>
              <a:t>Relatively slow increase in utilization of outpatient services</a:t>
            </a:r>
          </a:p>
          <a:p>
            <a:pPr lvl="1"/>
            <a:r>
              <a:rPr lang="en-US" dirty="0" smtClean="0"/>
              <a:t>Reduced financial payments on drugs </a:t>
            </a:r>
            <a:endParaRPr lang="ka-GE" dirty="0"/>
          </a:p>
          <a:p>
            <a:r>
              <a:rPr lang="en-US" dirty="0" smtClean="0"/>
              <a:t>23 vertical programs including HIV/AIDs, Tuberculosis and Hepatitis C </a:t>
            </a:r>
            <a:endParaRPr lang="en-US" dirty="0"/>
          </a:p>
          <a:p>
            <a:r>
              <a:rPr lang="en-US" b="0" dirty="0" smtClean="0"/>
              <a:t>Global Fund support to HIV/AIDs and TB since 2004 </a:t>
            </a:r>
          </a:p>
          <a:p>
            <a:pPr lvl="1"/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95796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234" y="457200"/>
            <a:ext cx="9975166" cy="7244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way towards Sustainable Development Goals </a:t>
            </a:r>
            <a:endParaRPr lang="en-GB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5166632"/>
              </p:ext>
            </p:extLst>
          </p:nvPr>
        </p:nvGraphicFramePr>
        <p:xfrm>
          <a:off x="6035040" y="1446706"/>
          <a:ext cx="5602777" cy="4455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6033941"/>
            <a:ext cx="6248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WHO Barcelona Office for Health Systems Strengthening</a:t>
            </a:r>
          </a:p>
          <a:p>
            <a:r>
              <a:rPr lang="en-US" dirty="0"/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18375" y="457200"/>
            <a:ext cx="2164268" cy="1621677"/>
          </a:xfrm>
          <a:prstGeom prst="rect">
            <a:avLst/>
          </a:prstGeom>
        </p:spPr>
      </p:pic>
      <p:graphicFrame>
        <p:nvGraphicFramePr>
          <p:cNvPr id="6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77060675"/>
              </p:ext>
            </p:extLst>
          </p:nvPr>
        </p:nvGraphicFramePr>
        <p:xfrm>
          <a:off x="217154" y="1446706"/>
          <a:ext cx="5817886" cy="4654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167498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4837" y="534573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Some examples of ongoing efforts for improving quality and access to essential health services currently supported by the Global Fund and other partners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599" y="1828799"/>
            <a:ext cx="10025575" cy="422030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International partnership with Gilead to ensure access to free </a:t>
            </a:r>
            <a:r>
              <a:rPr lang="en-US" dirty="0" err="1" smtClean="0"/>
              <a:t>Hep</a:t>
            </a:r>
            <a:r>
              <a:rPr lang="en-US" dirty="0" smtClean="0"/>
              <a:t> C drugs for </a:t>
            </a:r>
            <a:r>
              <a:rPr lang="en-US" dirty="0" err="1" smtClean="0"/>
              <a:t>Hep</a:t>
            </a:r>
            <a:r>
              <a:rPr lang="en-US" dirty="0" smtClean="0"/>
              <a:t> C elimination by 2020  </a:t>
            </a:r>
          </a:p>
          <a:p>
            <a:pPr lvl="1"/>
            <a:r>
              <a:rPr lang="en-US" dirty="0" smtClean="0"/>
              <a:t>90% of the population tested-95% of confirmed enrolled on treatment-95% of enrolled cured</a:t>
            </a:r>
          </a:p>
          <a:p>
            <a:pPr lvl="1"/>
            <a:r>
              <a:rPr lang="en-US" dirty="0" smtClean="0"/>
              <a:t>Substantial progress made since the project launch</a:t>
            </a:r>
          </a:p>
          <a:p>
            <a:pPr lvl="1"/>
            <a:r>
              <a:rPr lang="en-US" dirty="0" smtClean="0"/>
              <a:t>In 2019 the International Liver Foundation  recognized Georgia as the Center for Excellence in </a:t>
            </a:r>
            <a:r>
              <a:rPr lang="en-US" dirty="0" err="1" smtClean="0"/>
              <a:t>Hep</a:t>
            </a:r>
            <a:r>
              <a:rPr lang="en-US" dirty="0" smtClean="0"/>
              <a:t> C elimination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Integration of TB, HIV and Hepatitis C Services and greater decentralization at Primary care level and within harm reduction services </a:t>
            </a:r>
          </a:p>
          <a:p>
            <a:pPr lvl="1"/>
            <a:r>
              <a:rPr lang="en-US" dirty="0" smtClean="0"/>
              <a:t>One window principle </a:t>
            </a:r>
          </a:p>
          <a:p>
            <a:pPr lvl="1"/>
            <a:r>
              <a:rPr lang="en-US" dirty="0" smtClean="0"/>
              <a:t>Shared </a:t>
            </a:r>
            <a:r>
              <a:rPr lang="en-US" dirty="0"/>
              <a:t>use of </a:t>
            </a:r>
            <a:r>
              <a:rPr lang="en-US" dirty="0" err="1"/>
              <a:t>GeneXpert</a:t>
            </a:r>
            <a:r>
              <a:rPr lang="en-US" dirty="0"/>
              <a:t> capacity for TB and </a:t>
            </a:r>
            <a:r>
              <a:rPr lang="en-US" dirty="0" err="1"/>
              <a:t>Hep</a:t>
            </a:r>
            <a:r>
              <a:rPr lang="en-US" dirty="0"/>
              <a:t> C </a:t>
            </a:r>
            <a:r>
              <a:rPr lang="en-US" dirty="0" smtClean="0"/>
              <a:t>testing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Results –based financing for TB care : Multidisciplinary approach to better case management at outpatient level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594" y="1677573"/>
            <a:ext cx="1917406" cy="144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52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92369"/>
            <a:ext cx="10972800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Interventions to address Challenges of the Transitional Period</a:t>
            </a:r>
            <a:endParaRPr lang="en-US" sz="32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7719662"/>
              </p:ext>
            </p:extLst>
          </p:nvPr>
        </p:nvGraphicFramePr>
        <p:xfrm>
          <a:off x="970670" y="1635369"/>
          <a:ext cx="10041811" cy="4302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319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975" y="2272250"/>
            <a:ext cx="10972800" cy="1143000"/>
          </a:xfrm>
        </p:spPr>
        <p:txBody>
          <a:bodyPr/>
          <a:lstStyle/>
          <a:p>
            <a:r>
              <a:rPr lang="en-US" dirty="0" smtClean="0"/>
              <a:t>Thanks for your attention!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7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სოფლის ექიმი პჯდ საბჭო 21 01 14 (4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2496</TotalTime>
  <Words>527</Words>
  <Application>Microsoft Office PowerPoint</Application>
  <PresentationFormat>Widescreen</PresentationFormat>
  <Paragraphs>63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Schoolbook</vt:lpstr>
      <vt:lpstr>Sylfaen</vt:lpstr>
      <vt:lpstr>Wingdings</vt:lpstr>
      <vt:lpstr>სოფლის ექიმი პჯდ საბჭო 21 01 14 (4)</vt:lpstr>
      <vt:lpstr> Georgia Experience and the perspective on TB, HIV and Hep C Elimination in the context of anticipated transition   </vt:lpstr>
      <vt:lpstr>Demographic and Socio-Economic Situation </vt:lpstr>
      <vt:lpstr>Access to Health Services: Universal Health Care Program </vt:lpstr>
      <vt:lpstr>The way towards Sustainable Development Goals </vt:lpstr>
      <vt:lpstr>Some examples of ongoing efforts for improving quality and access to essential health services currently supported by the Global Fund and other partners  </vt:lpstr>
      <vt:lpstr>Interventions to address Challenges of the Transitional Period</vt:lpstr>
      <vt:lpstr>Thanks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Aslanikashvili</dc:creator>
  <cp:lastModifiedBy>Tamar Gabunia</cp:lastModifiedBy>
  <cp:revision>272</cp:revision>
  <cp:lastPrinted>2019-04-01T07:35:33Z</cp:lastPrinted>
  <dcterms:created xsi:type="dcterms:W3CDTF">2017-10-25T08:32:18Z</dcterms:created>
  <dcterms:modified xsi:type="dcterms:W3CDTF">2019-04-26T04:55:10Z</dcterms:modified>
</cp:coreProperties>
</file>